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1" r:id="rId4"/>
    <p:sldId id="258" r:id="rId5"/>
    <p:sldId id="264" r:id="rId6"/>
    <p:sldId id="265" r:id="rId7"/>
    <p:sldId id="267" r:id="rId8"/>
    <p:sldId id="266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9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gif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D26F78-A4F0-4792-A126-B42CC220625E}" type="datetimeFigureOut">
              <a:rPr lang="zh-TW" altLang="en-US" smtClean="0"/>
              <a:t>2019/5/7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C4309B-4433-4D9B-A21E-33B855BDCB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2778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0:25~4:17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4309B-4433-4D9B-A21E-33B855BDCB1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7064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SLJriaOumA&amp;t=25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GaB5dnW6g7Q&amp;t=103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nvidia.com.tw/2017/05/generative-adversarial-network/" TargetMode="External"/><Relationship Id="rId7" Type="http://schemas.openxmlformats.org/officeDocument/2006/relationships/hyperlink" Target="https://data-sci.info/2017/05/25/cyclegan/?fbclid=IwAR0B7bft72aKtUvLsoZQ5_8rJlalUPSjtQ8NKA_qSm1_ETavla7cdnL2zQg" TargetMode="External"/><Relationship Id="rId2" Type="http://schemas.openxmlformats.org/officeDocument/2006/relationships/hyperlink" Target="https://github.com/junyanz/CycleGAN#failure-case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csdn.net/qq_21190081/article/details/78807931?fbclid=IwAR28yCucV6sovskmOKeXqSJuTrc07IBY0YkK-CLdhmk45RNusKZLb0N9Lxw" TargetMode="External"/><Relationship Id="rId5" Type="http://schemas.openxmlformats.org/officeDocument/2006/relationships/hyperlink" Target="https://affinelayer.com/pixsrv/" TargetMode="External"/><Relationship Id="rId4" Type="http://schemas.openxmlformats.org/officeDocument/2006/relationships/hyperlink" Target="https://zh.wikipedia.org/wiki/%E7%94%9F%E6%88%90%E5%AF%B9%E6%8A%97%E7%BD%91%E7%BB%9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多媒體報告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-GAN</a:t>
            </a:r>
            <a:r>
              <a:rPr lang="zh-TW" altLang="en-US" dirty="0" smtClean="0"/>
              <a:t>生成對抗網路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zh-TW" altLang="en-US" dirty="0" smtClean="0"/>
              <a:t>傅繹嘉</a:t>
            </a:r>
            <a:r>
              <a:rPr lang="en-US" altLang="zh-TW" dirty="0" smtClean="0"/>
              <a:t>107598051</a:t>
            </a:r>
          </a:p>
          <a:p>
            <a:pPr algn="r"/>
            <a:r>
              <a:rPr lang="zh-TW" altLang="en-US" dirty="0" smtClean="0"/>
              <a:t> 李哲源</a:t>
            </a:r>
            <a:r>
              <a:rPr lang="en-US" altLang="zh-TW" dirty="0" smtClean="0"/>
              <a:t>107598062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779" y="3823110"/>
            <a:ext cx="6112329" cy="174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92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介紹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+mn-ea"/>
              </a:rPr>
              <a:t>GAN(</a:t>
            </a:r>
            <a:r>
              <a:rPr lang="en-US" altLang="zh-TW" dirty="0">
                <a:latin typeface="+mn-ea"/>
              </a:rPr>
              <a:t>Generative Adversarial Network</a:t>
            </a:r>
            <a:r>
              <a:rPr lang="en-US" altLang="zh-TW" dirty="0" smtClean="0">
                <a:latin typeface="+mn-ea"/>
              </a:rPr>
              <a:t>)</a:t>
            </a:r>
            <a:r>
              <a:rPr lang="zh-TW" altLang="en-US" dirty="0" smtClean="0">
                <a:latin typeface="+mn-ea"/>
              </a:rPr>
              <a:t>稱生成</a:t>
            </a:r>
            <a:r>
              <a:rPr lang="zh-TW" altLang="en-US" dirty="0">
                <a:latin typeface="+mn-ea"/>
              </a:rPr>
              <a:t>對抗網</a:t>
            </a:r>
            <a:r>
              <a:rPr lang="zh-TW" altLang="en-US" dirty="0" smtClean="0">
                <a:latin typeface="+mn-ea"/>
              </a:rPr>
              <a:t>絡</a:t>
            </a:r>
            <a:endParaRPr lang="en-US" altLang="zh-TW" dirty="0">
              <a:latin typeface="+mn-ea"/>
            </a:endParaRPr>
          </a:p>
          <a:p>
            <a:r>
              <a:rPr lang="zh-TW" altLang="en-US" dirty="0" smtClean="0">
                <a:latin typeface="+mn-ea"/>
              </a:rPr>
              <a:t>由</a:t>
            </a:r>
            <a:r>
              <a:rPr lang="en-US" altLang="zh-TW" dirty="0" err="1" smtClean="0">
                <a:latin typeface="+mn-ea"/>
              </a:rPr>
              <a:t>Nvidia</a:t>
            </a:r>
            <a:r>
              <a:rPr lang="zh-TW" altLang="en-US" dirty="0" smtClean="0">
                <a:latin typeface="+mn-ea"/>
              </a:rPr>
              <a:t>公司所研發的一套演算法</a:t>
            </a:r>
            <a:endParaRPr lang="en-US" altLang="zh-TW" dirty="0" smtClean="0">
              <a:latin typeface="+mn-ea"/>
            </a:endParaRPr>
          </a:p>
          <a:p>
            <a:r>
              <a:rPr lang="zh-TW" altLang="en-US" dirty="0" smtClean="0">
                <a:latin typeface="+mn-ea"/>
              </a:rPr>
              <a:t>概念在</a:t>
            </a:r>
            <a:r>
              <a:rPr lang="en-US" altLang="zh-TW" dirty="0" smtClean="0">
                <a:latin typeface="+mn-ea"/>
              </a:rPr>
              <a:t>2014</a:t>
            </a:r>
            <a:r>
              <a:rPr lang="zh-TW" altLang="en-US" dirty="0" smtClean="0">
                <a:latin typeface="+mn-ea"/>
              </a:rPr>
              <a:t>年由蒙</a:t>
            </a:r>
            <a:r>
              <a:rPr lang="zh-TW" altLang="en-US" dirty="0">
                <a:latin typeface="+mn-ea"/>
              </a:rPr>
              <a:t>特婁大學博士生 </a:t>
            </a:r>
            <a:r>
              <a:rPr lang="en-US" altLang="zh-TW" dirty="0">
                <a:latin typeface="+mn-ea"/>
              </a:rPr>
              <a:t>Ian </a:t>
            </a:r>
            <a:r>
              <a:rPr lang="en-US" altLang="zh-TW" dirty="0" err="1" smtClean="0">
                <a:latin typeface="+mn-ea"/>
              </a:rPr>
              <a:t>Goodfellow</a:t>
            </a:r>
            <a:r>
              <a:rPr lang="zh-TW" altLang="en-US" dirty="0" smtClean="0">
                <a:latin typeface="+mn-ea"/>
              </a:rPr>
              <a:t>所提出</a:t>
            </a:r>
            <a:endParaRPr lang="en-US" altLang="zh-TW" dirty="0" smtClean="0">
              <a:latin typeface="+mn-ea"/>
            </a:endParaRPr>
          </a:p>
          <a:p>
            <a:r>
              <a:rPr lang="zh-TW" altLang="en-US" dirty="0">
                <a:latin typeface="+mn-ea"/>
              </a:rPr>
              <a:t>是非監督式學習的一種</a:t>
            </a:r>
            <a:r>
              <a:rPr lang="zh-TW" altLang="en-US" dirty="0" smtClean="0">
                <a:latin typeface="+mn-ea"/>
              </a:rPr>
              <a:t>方法</a:t>
            </a:r>
            <a:endParaRPr lang="en-US" altLang="zh-TW" dirty="0" smtClean="0">
              <a:latin typeface="+mn-ea"/>
            </a:endParaRPr>
          </a:p>
          <a:p>
            <a:r>
              <a:rPr lang="zh-TW" altLang="en-US" dirty="0" smtClean="0">
                <a:latin typeface="+mn-ea"/>
              </a:rPr>
              <a:t>主要是通過</a:t>
            </a:r>
            <a:r>
              <a:rPr lang="zh-TW" altLang="en-US" dirty="0">
                <a:latin typeface="+mn-ea"/>
              </a:rPr>
              <a:t>讓兩個神經網路</a:t>
            </a:r>
            <a:r>
              <a:rPr lang="zh-TW" altLang="en-US" dirty="0" smtClean="0">
                <a:latin typeface="+mn-ea"/>
              </a:rPr>
              <a:t>相互對</a:t>
            </a:r>
            <a:r>
              <a:rPr lang="zh-TW" altLang="en-US" dirty="0">
                <a:latin typeface="+mn-ea"/>
              </a:rPr>
              <a:t>抗</a:t>
            </a:r>
            <a:r>
              <a:rPr lang="zh-TW" altLang="en-US" dirty="0" smtClean="0">
                <a:latin typeface="+mn-ea"/>
              </a:rPr>
              <a:t>的</a:t>
            </a:r>
            <a:r>
              <a:rPr lang="zh-TW" altLang="en-US" dirty="0">
                <a:latin typeface="+mn-ea"/>
              </a:rPr>
              <a:t>方式進行學習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6879" y="1935598"/>
            <a:ext cx="2847975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28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影片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3"/>
              </a:rPr>
              <a:t>https://www.youtube.com/watch?v=kSLJriaOumA&amp;t=25s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70044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</a:rPr>
              <a:t>單向</a:t>
            </a:r>
            <a:r>
              <a:rPr lang="en-US" altLang="zh-TW" dirty="0">
                <a:latin typeface="+mj-ea"/>
              </a:rPr>
              <a:t>GAN (A -&gt; B)</a:t>
            </a:r>
            <a:endParaRPr lang="zh-TW" altLang="en-US" dirty="0">
              <a:latin typeface="+mj-ea"/>
            </a:endParaRPr>
          </a:p>
        </p:txBody>
      </p:sp>
      <p:pic>
        <p:nvPicPr>
          <p:cNvPr id="4" name="內容版面配置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048" y="1853754"/>
            <a:ext cx="9698806" cy="4764540"/>
          </a:xfrm>
        </p:spPr>
      </p:pic>
    </p:spTree>
    <p:extLst>
      <p:ext uri="{BB962C8B-B14F-4D97-AF65-F5344CB8AC3E}">
        <p14:creationId xmlns:p14="http://schemas.microsoft.com/office/powerpoint/2010/main" val="162184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+mj-ea"/>
              </a:rPr>
              <a:t>單</a:t>
            </a:r>
            <a:r>
              <a:rPr lang="zh-TW" altLang="en-US" dirty="0">
                <a:latin typeface="+mj-ea"/>
              </a:rPr>
              <a:t>向</a:t>
            </a:r>
            <a:r>
              <a:rPr lang="en-US" altLang="zh-TW" dirty="0" smtClean="0">
                <a:latin typeface="+mj-ea"/>
              </a:rPr>
              <a:t>GAN</a:t>
            </a:r>
            <a:endParaRPr lang="zh-TW" altLang="en-US" dirty="0">
              <a:latin typeface="+mj-ea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1451578" y="1773787"/>
            <a:ext cx="9603276" cy="14570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sz="1800" dirty="0" smtClean="0"/>
              <a:t>判別</a:t>
            </a:r>
            <a:r>
              <a:rPr lang="en-US" altLang="zh-TW" sz="1800" dirty="0" smtClean="0"/>
              <a:t>Loss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zh-TW" altLang="en-US" sz="1800" dirty="0" smtClean="0"/>
              <a:t>判別器</a:t>
            </a:r>
            <a:r>
              <a:rPr lang="en-US" altLang="zh-TW" sz="1800" dirty="0" smtClean="0"/>
              <a:t>D</a:t>
            </a:r>
            <a:r>
              <a:rPr lang="en-US" altLang="zh-TW" sz="1800" baseline="-25000" dirty="0" smtClean="0"/>
              <a:t>B</a:t>
            </a:r>
            <a:r>
              <a:rPr lang="zh-TW" altLang="en-US" sz="1800" dirty="0" smtClean="0"/>
              <a:t>是用來判斷輸入的圖片是否真實的</a:t>
            </a:r>
            <a:r>
              <a:rPr lang="en-US" altLang="zh-TW" sz="1800" dirty="0" smtClean="0"/>
              <a:t>domain B</a:t>
            </a:r>
            <a:r>
              <a:rPr lang="zh-TW" altLang="en-US" sz="1800" dirty="0" smtClean="0"/>
              <a:t>圖片</a:t>
            </a:r>
            <a:r>
              <a:rPr lang="en-US" altLang="zh-TW" sz="1800" dirty="0" smtClean="0"/>
              <a:t>, </a:t>
            </a:r>
            <a:r>
              <a:rPr lang="zh-TW" altLang="en-US" sz="1800" dirty="0" smtClean="0"/>
              <a:t>於是生成的假圖片</a:t>
            </a:r>
            <a:r>
              <a:rPr lang="en-US" altLang="zh-TW" sz="1800" dirty="0" smtClean="0"/>
              <a:t>G</a:t>
            </a:r>
            <a:r>
              <a:rPr lang="en-US" altLang="zh-TW" sz="1800" baseline="-25000" dirty="0" smtClean="0"/>
              <a:t>AB</a:t>
            </a:r>
            <a:r>
              <a:rPr lang="en-US" altLang="zh-TW" sz="1800" dirty="0" smtClean="0"/>
              <a:t>(A)</a:t>
            </a:r>
            <a:r>
              <a:rPr lang="zh-TW" altLang="en-US" sz="1800" dirty="0" smtClean="0"/>
              <a:t>和原始的真圖片</a:t>
            </a:r>
            <a:r>
              <a:rPr lang="en-US" altLang="zh-TW" sz="1800" dirty="0" smtClean="0"/>
              <a:t>B</a:t>
            </a:r>
            <a:r>
              <a:rPr lang="zh-TW" altLang="en-US" sz="1800" dirty="0" smtClean="0"/>
              <a:t>都會輸入到判別器裡面。公式為一個</a:t>
            </a:r>
            <a:r>
              <a:rPr lang="en-US" altLang="zh-TW" sz="1800" dirty="0" smtClean="0"/>
              <a:t>0, 1</a:t>
            </a:r>
            <a:r>
              <a:rPr lang="zh-TW" altLang="en-US" sz="1800" dirty="0" smtClean="0"/>
              <a:t>的二分類的損失。最後的</a:t>
            </a:r>
            <a:r>
              <a:rPr lang="en-US" altLang="zh-TW" sz="1800" dirty="0" smtClean="0"/>
              <a:t>Loss</a:t>
            </a:r>
            <a:r>
              <a:rPr lang="zh-TW" altLang="en-US" sz="1800" dirty="0" smtClean="0"/>
              <a:t>表示為 </a:t>
            </a:r>
            <a:r>
              <a:rPr lang="en-US" altLang="zh-TW" sz="1800" dirty="0" smtClean="0"/>
              <a:t>:</a:t>
            </a:r>
            <a:r>
              <a:rPr lang="zh-TW" altLang="en-US" sz="1800" dirty="0" smtClean="0"/>
              <a:t> </a:t>
            </a:r>
            <a:endParaRPr lang="en-US" altLang="zh-TW" sz="1800" dirty="0" smtClean="0"/>
          </a:p>
        </p:txBody>
      </p:sp>
      <p:sp>
        <p:nvSpPr>
          <p:cNvPr id="7" name="文字方塊 6"/>
          <p:cNvSpPr txBox="1"/>
          <p:nvPr/>
        </p:nvSpPr>
        <p:spPr>
          <a:xfrm>
            <a:off x="1451578" y="3313979"/>
            <a:ext cx="9603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L</a:t>
            </a:r>
            <a:r>
              <a:rPr lang="en-US" altLang="zh-TW" sz="2800" baseline="-25000" dirty="0"/>
              <a:t>GAN</a:t>
            </a:r>
            <a:r>
              <a:rPr lang="en-US" altLang="zh-TW" sz="2800" dirty="0"/>
              <a:t>(G</a:t>
            </a:r>
            <a:r>
              <a:rPr lang="en-US" altLang="zh-TW" sz="2800" baseline="-25000" dirty="0"/>
              <a:t>AB</a:t>
            </a:r>
            <a:r>
              <a:rPr lang="en-US" altLang="zh-TW" sz="2800" dirty="0"/>
              <a:t>,D</a:t>
            </a:r>
            <a:r>
              <a:rPr lang="en-US" altLang="zh-TW" sz="2800" baseline="-25000" dirty="0"/>
              <a:t>B</a:t>
            </a:r>
            <a:r>
              <a:rPr lang="en-US" altLang="zh-TW" sz="2800" dirty="0"/>
              <a:t>,A,B</a:t>
            </a:r>
            <a:r>
              <a:rPr lang="en-US" altLang="zh-TW" sz="2800" dirty="0" smtClean="0"/>
              <a:t>)</a:t>
            </a:r>
            <a:r>
              <a:rPr lang="zh-TW" altLang="en-US" sz="2800" dirty="0" smtClean="0"/>
              <a:t>  </a:t>
            </a:r>
            <a:r>
              <a:rPr lang="en-US" altLang="zh-TW" sz="2800" dirty="0" smtClean="0"/>
              <a:t>= </a:t>
            </a:r>
            <a:r>
              <a:rPr lang="zh-TW" altLang="en-US" sz="2800" dirty="0" smtClean="0"/>
              <a:t> </a:t>
            </a:r>
            <a:r>
              <a:rPr lang="en-US" altLang="zh-TW" sz="2800" dirty="0" err="1" smtClean="0"/>
              <a:t>E</a:t>
            </a:r>
            <a:r>
              <a:rPr lang="en-US" altLang="zh-TW" sz="2800" baseline="-25000" dirty="0" err="1" smtClean="0"/>
              <a:t>b</a:t>
            </a:r>
            <a:r>
              <a:rPr lang="en-US" altLang="zh-TW" sz="2800" baseline="-25000" dirty="0" err="1"/>
              <a:t>∼</a:t>
            </a:r>
            <a:r>
              <a:rPr lang="en-US" altLang="zh-TW" sz="2800" baseline="-25000" dirty="0" err="1" smtClean="0"/>
              <a:t>B</a:t>
            </a:r>
            <a:r>
              <a:rPr lang="en-US" altLang="zh-TW" sz="2800" dirty="0" smtClean="0"/>
              <a:t>[log D</a:t>
            </a:r>
            <a:r>
              <a:rPr lang="en-US" altLang="zh-TW" sz="2800" baseline="-25000" dirty="0" smtClean="0"/>
              <a:t>B</a:t>
            </a:r>
            <a:r>
              <a:rPr lang="en-US" altLang="zh-TW" sz="2800" dirty="0" smtClean="0"/>
              <a:t>(b)] + </a:t>
            </a:r>
            <a:r>
              <a:rPr lang="en-US" altLang="zh-TW" sz="2800" dirty="0" err="1" smtClean="0"/>
              <a:t>E</a:t>
            </a:r>
            <a:r>
              <a:rPr lang="en-US" altLang="zh-TW" sz="2800" baseline="-25000" dirty="0" err="1" smtClean="0"/>
              <a:t>a</a:t>
            </a:r>
            <a:r>
              <a:rPr lang="en-US" altLang="zh-TW" sz="2800" baseline="-25000" dirty="0" err="1"/>
              <a:t>∼</a:t>
            </a:r>
            <a:r>
              <a:rPr lang="en-US" altLang="zh-TW" sz="2800" baseline="-25000" dirty="0" err="1" smtClean="0"/>
              <a:t>A</a:t>
            </a:r>
            <a:r>
              <a:rPr lang="en-US" altLang="zh-TW" sz="2800" dirty="0" smtClean="0"/>
              <a:t>[log (1 − D</a:t>
            </a:r>
            <a:r>
              <a:rPr lang="en-US" altLang="zh-TW" sz="2800" baseline="-25000" dirty="0" smtClean="0"/>
              <a:t>B</a:t>
            </a:r>
            <a:r>
              <a:rPr lang="en-US" altLang="zh-TW" sz="2800" dirty="0" smtClean="0"/>
              <a:t>(G</a:t>
            </a:r>
            <a:r>
              <a:rPr lang="en-US" altLang="zh-TW" sz="2800" baseline="-25000" dirty="0" smtClean="0"/>
              <a:t>AB</a:t>
            </a:r>
            <a:r>
              <a:rPr lang="en-US" altLang="zh-TW" sz="2800" dirty="0" smtClean="0"/>
              <a:t>(a)))]</a:t>
            </a:r>
            <a:endParaRPr lang="en-US" altLang="zh-TW" sz="2800" dirty="0"/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1451578" y="4125625"/>
            <a:ext cx="9603276" cy="108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sz="1800" dirty="0" smtClean="0"/>
              <a:t>生</a:t>
            </a:r>
            <a:r>
              <a:rPr lang="zh-TW" altLang="en-US" sz="1800" dirty="0"/>
              <a:t>成</a:t>
            </a:r>
            <a:r>
              <a:rPr lang="en-US" altLang="zh-TW" sz="1800" dirty="0" smtClean="0"/>
              <a:t>Loss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zh-TW" altLang="en-US" sz="1800" dirty="0" smtClean="0"/>
              <a:t>生成器用來重建圖片</a:t>
            </a:r>
            <a:r>
              <a:rPr lang="en-US" altLang="zh-TW" sz="1800" dirty="0"/>
              <a:t>A</a:t>
            </a:r>
            <a:r>
              <a:rPr lang="en-US" altLang="zh-TW" sz="1800" dirty="0" smtClean="0"/>
              <a:t>, </a:t>
            </a:r>
            <a:r>
              <a:rPr lang="zh-TW" altLang="en-US" sz="1800" dirty="0" smtClean="0"/>
              <a:t>目的是希望生成的圖片</a:t>
            </a:r>
            <a:r>
              <a:rPr lang="en-US" altLang="zh-TW" sz="1800" dirty="0" smtClean="0"/>
              <a:t>G</a:t>
            </a:r>
            <a:r>
              <a:rPr lang="en-US" altLang="zh-TW" sz="1800" baseline="-25000" dirty="0" smtClean="0"/>
              <a:t>BA</a:t>
            </a:r>
            <a:r>
              <a:rPr lang="en-US" altLang="zh-TW" sz="1800" dirty="0" smtClean="0"/>
              <a:t>(G</a:t>
            </a:r>
            <a:r>
              <a:rPr lang="en-US" altLang="zh-TW" sz="1800" baseline="-25000" dirty="0" smtClean="0"/>
              <a:t>AB</a:t>
            </a:r>
            <a:r>
              <a:rPr lang="en-US" altLang="zh-TW" sz="1800" dirty="0" smtClean="0"/>
              <a:t>(A))</a:t>
            </a:r>
            <a:r>
              <a:rPr lang="zh-TW" altLang="en-US" sz="1800" dirty="0" smtClean="0"/>
              <a:t>和原圖</a:t>
            </a:r>
            <a:r>
              <a:rPr lang="en-US" altLang="zh-TW" sz="1800" dirty="0" smtClean="0"/>
              <a:t>A</a:t>
            </a:r>
            <a:r>
              <a:rPr lang="zh-TW" altLang="en-US" sz="1800" dirty="0" smtClean="0"/>
              <a:t>盡可能的相似</a:t>
            </a:r>
            <a:r>
              <a:rPr lang="en-US" altLang="zh-TW" sz="1800" dirty="0" smtClean="0"/>
              <a:t>, </a:t>
            </a:r>
            <a:r>
              <a:rPr lang="zh-TW" altLang="en-US" sz="1800" dirty="0" smtClean="0"/>
              <a:t>最後生成</a:t>
            </a:r>
            <a:r>
              <a:rPr lang="en-US" altLang="zh-TW" sz="1800" dirty="0" smtClean="0"/>
              <a:t>Loss</a:t>
            </a:r>
            <a:r>
              <a:rPr lang="zh-TW" altLang="en-US" sz="1800" dirty="0" smtClean="0"/>
              <a:t>表示為 </a:t>
            </a:r>
            <a:r>
              <a:rPr lang="en-US" altLang="zh-TW" sz="1800" dirty="0" smtClean="0"/>
              <a:t>:</a:t>
            </a:r>
            <a:r>
              <a:rPr lang="zh-TW" altLang="en-US" sz="1800" dirty="0" smtClean="0"/>
              <a:t> </a:t>
            </a:r>
            <a:endParaRPr lang="en-US" altLang="zh-TW" sz="1800" dirty="0" smtClean="0"/>
          </a:p>
        </p:txBody>
      </p:sp>
      <p:sp>
        <p:nvSpPr>
          <p:cNvPr id="9" name="文字方塊 8"/>
          <p:cNvSpPr txBox="1"/>
          <p:nvPr/>
        </p:nvSpPr>
        <p:spPr>
          <a:xfrm>
            <a:off x="1451578" y="5460490"/>
            <a:ext cx="9603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zh-TW" sz="2800" dirty="0" smtClean="0"/>
              <a:t>L(G</a:t>
            </a:r>
            <a:r>
              <a:rPr lang="pt-BR" altLang="zh-TW" sz="2800" baseline="-25000" dirty="0" smtClean="0"/>
              <a:t>AB</a:t>
            </a:r>
            <a:r>
              <a:rPr lang="pt-BR" altLang="zh-TW" sz="2800" dirty="0" smtClean="0"/>
              <a:t>,G</a:t>
            </a:r>
            <a:r>
              <a:rPr lang="pt-BR" altLang="zh-TW" sz="2800" baseline="-25000" dirty="0" smtClean="0"/>
              <a:t>BA</a:t>
            </a:r>
            <a:r>
              <a:rPr lang="pt-BR" altLang="zh-TW" sz="2800" dirty="0" smtClean="0"/>
              <a:t>,A,B)  =  E</a:t>
            </a:r>
            <a:r>
              <a:rPr lang="pt-BR" altLang="zh-TW" sz="2800" baseline="-25000" dirty="0" smtClean="0"/>
              <a:t>a∼A</a:t>
            </a:r>
            <a:r>
              <a:rPr lang="pt-BR" altLang="zh-TW" sz="2800" dirty="0" smtClean="0"/>
              <a:t>[||G</a:t>
            </a:r>
            <a:r>
              <a:rPr lang="pt-BR" altLang="zh-TW" sz="2800" baseline="-25000" dirty="0" smtClean="0"/>
              <a:t>BA</a:t>
            </a:r>
            <a:r>
              <a:rPr lang="pt-BR" altLang="zh-TW" sz="2800" dirty="0" smtClean="0"/>
              <a:t>(G</a:t>
            </a:r>
            <a:r>
              <a:rPr lang="pt-BR" altLang="zh-TW" sz="2800" baseline="-25000" dirty="0" smtClean="0"/>
              <a:t>AB</a:t>
            </a:r>
            <a:r>
              <a:rPr lang="pt-BR" altLang="zh-TW" sz="2800" dirty="0" smtClean="0"/>
              <a:t>(a)) − a||</a:t>
            </a:r>
            <a:r>
              <a:rPr lang="pt-BR" altLang="zh-TW" sz="2800" baseline="-25000" dirty="0" smtClean="0"/>
              <a:t>1</a:t>
            </a:r>
            <a:r>
              <a:rPr lang="pt-BR" altLang="zh-TW" sz="2800" dirty="0" smtClean="0"/>
              <a:t>]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227616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idx="4294967295"/>
          </p:nvPr>
        </p:nvSpPr>
        <p:spPr>
          <a:xfrm>
            <a:off x="1191985" y="824987"/>
            <a:ext cx="2892425" cy="1049337"/>
          </a:xfrm>
        </p:spPr>
        <p:txBody>
          <a:bodyPr/>
          <a:lstStyle/>
          <a:p>
            <a:r>
              <a:rPr lang="en-US" altLang="zh-TW" dirty="0">
                <a:latin typeface="+mj-ea"/>
              </a:rPr>
              <a:t>Cycle</a:t>
            </a:r>
            <a:r>
              <a:rPr lang="zh-TW" altLang="en-US" dirty="0">
                <a:latin typeface="+mj-ea"/>
              </a:rPr>
              <a:t> </a:t>
            </a:r>
            <a:r>
              <a:rPr lang="en-US" altLang="zh-TW" dirty="0">
                <a:latin typeface="+mj-ea"/>
              </a:rPr>
              <a:t>GAN</a:t>
            </a:r>
            <a:endParaRPr lang="zh-TW" altLang="en-US" dirty="0">
              <a:latin typeface="+mj-ea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0879" y="388426"/>
            <a:ext cx="6111664" cy="2971796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90" y="3559088"/>
            <a:ext cx="6421242" cy="329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99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影</a:t>
            </a:r>
            <a:r>
              <a:rPr lang="zh-TW" altLang="en-US" dirty="0"/>
              <a:t>片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</a:t>
            </a:r>
            <a:r>
              <a:rPr lang="en-US" altLang="zh-TW" dirty="0" smtClean="0">
                <a:hlinkClick r:id="rId2"/>
              </a:rPr>
              <a:t>www.youtube.com/watch?v=GaB5dnW6g7Q&amp;t=103s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18769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架構限制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51580" y="2015732"/>
            <a:ext cx="4230764" cy="3450613"/>
          </a:xfrm>
        </p:spPr>
        <p:txBody>
          <a:bodyPr/>
          <a:lstStyle/>
          <a:p>
            <a:r>
              <a:rPr lang="zh-TW" altLang="en-US" dirty="0">
                <a:latin typeface="+mn-ea"/>
              </a:rPr>
              <a:t>在兩個</a:t>
            </a:r>
            <a:r>
              <a:rPr lang="en-US" altLang="zh-TW" dirty="0">
                <a:latin typeface="+mn-ea"/>
              </a:rPr>
              <a:t>Domain</a:t>
            </a:r>
            <a:r>
              <a:rPr lang="zh-TW" altLang="en-US" dirty="0">
                <a:latin typeface="+mn-ea"/>
              </a:rPr>
              <a:t>分享類似的語法內容，才可以轉換成功</a:t>
            </a:r>
            <a:endParaRPr lang="en-US" altLang="zh-TW" dirty="0">
              <a:latin typeface="+mn-ea"/>
            </a:endParaRPr>
          </a:p>
          <a:p>
            <a:pPr marL="0" indent="0">
              <a:buNone/>
            </a:pPr>
            <a:r>
              <a:rPr lang="en-US" altLang="zh-TW" dirty="0">
                <a:latin typeface="+mn-ea"/>
              </a:rPr>
              <a:t>	</a:t>
            </a:r>
            <a:r>
              <a:rPr lang="zh-TW" altLang="en-US" dirty="0">
                <a:latin typeface="+mn-ea"/>
              </a:rPr>
              <a:t>如 </a:t>
            </a:r>
            <a:r>
              <a:rPr lang="en-US" altLang="zh-TW" dirty="0">
                <a:latin typeface="+mn-ea"/>
              </a:rPr>
              <a:t>:</a:t>
            </a:r>
            <a:r>
              <a:rPr lang="zh-TW" altLang="en-US" dirty="0">
                <a:latin typeface="+mn-ea"/>
              </a:rPr>
              <a:t> 人</a:t>
            </a:r>
            <a:r>
              <a:rPr lang="en-US" altLang="zh-TW" dirty="0">
                <a:latin typeface="+mn-ea"/>
              </a:rPr>
              <a:t>-&gt;</a:t>
            </a:r>
            <a:r>
              <a:rPr lang="zh-TW" altLang="en-US" dirty="0">
                <a:latin typeface="+mn-ea"/>
              </a:rPr>
              <a:t>人、斑馬</a:t>
            </a:r>
            <a:r>
              <a:rPr lang="en-US" altLang="zh-TW" dirty="0">
                <a:latin typeface="+mn-ea"/>
              </a:rPr>
              <a:t>-&gt;</a:t>
            </a:r>
            <a:r>
              <a:rPr lang="zh-TW" altLang="en-US" dirty="0">
                <a:latin typeface="+mn-ea"/>
              </a:rPr>
              <a:t>馬。</a:t>
            </a:r>
            <a:endParaRPr lang="en-US" altLang="zh-TW" dirty="0">
              <a:latin typeface="+mn-ea"/>
            </a:endParaRPr>
          </a:p>
          <a:p>
            <a:pPr marL="0" indent="0">
              <a:buNone/>
            </a:pPr>
            <a:r>
              <a:rPr lang="en-US" altLang="zh-TW" dirty="0">
                <a:latin typeface="+mn-ea"/>
              </a:rPr>
              <a:t>	</a:t>
            </a:r>
            <a:r>
              <a:rPr lang="zh-TW" altLang="en-US" b="1" dirty="0">
                <a:latin typeface="+mn-ea"/>
              </a:rPr>
              <a:t>狗</a:t>
            </a:r>
            <a:r>
              <a:rPr lang="en-US" altLang="zh-TW" b="1" dirty="0">
                <a:latin typeface="+mn-ea"/>
              </a:rPr>
              <a:t>-&gt;</a:t>
            </a:r>
            <a:r>
              <a:rPr lang="zh-TW" altLang="en-US" b="1" dirty="0">
                <a:latin typeface="+mn-ea"/>
              </a:rPr>
              <a:t>貓 </a:t>
            </a:r>
            <a:r>
              <a:rPr lang="zh-TW" altLang="en-US" dirty="0">
                <a:latin typeface="+mn-ea"/>
              </a:rPr>
              <a:t>就沒有辦法成功轉換</a:t>
            </a:r>
          </a:p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6790" y="1983074"/>
            <a:ext cx="5506252" cy="4129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44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資料來源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TW" sz="1900" dirty="0">
                <a:hlinkClick r:id="rId2"/>
              </a:rPr>
              <a:t>https://</a:t>
            </a:r>
            <a:r>
              <a:rPr lang="en-US" altLang="zh-TW" sz="1900" dirty="0" smtClean="0">
                <a:hlinkClick r:id="rId2"/>
              </a:rPr>
              <a:t>github.com/junyanz/CycleGAN#failure-cases</a:t>
            </a:r>
            <a:endParaRPr lang="en-US" altLang="zh-TW" sz="1900" dirty="0" smtClean="0"/>
          </a:p>
          <a:p>
            <a:r>
              <a:rPr lang="en-US" altLang="zh-TW" sz="1900" dirty="0">
                <a:hlinkClick r:id="rId3"/>
              </a:rPr>
              <a:t>https://blogs.nvidia.com.tw/2017/05/generative-adversarial-network/</a:t>
            </a:r>
            <a:endParaRPr lang="en-US" altLang="zh-TW" sz="1900" dirty="0" smtClean="0"/>
          </a:p>
          <a:p>
            <a:r>
              <a:rPr lang="en-US" altLang="zh-TW" sz="1900" dirty="0">
                <a:hlinkClick r:id="rId4"/>
              </a:rPr>
              <a:t>https://zh.wikipedia.org/wiki/%</a:t>
            </a:r>
            <a:r>
              <a:rPr lang="en-US" altLang="zh-TW" sz="1900" dirty="0" smtClean="0">
                <a:hlinkClick r:id="rId4"/>
              </a:rPr>
              <a:t>E7%94%9F%E6%88%90%E5%AF%B9%E6%8A%97%E7%BD%91%E7%BB%9C</a:t>
            </a:r>
            <a:endParaRPr lang="en-US" altLang="zh-TW" sz="1900" dirty="0" smtClean="0"/>
          </a:p>
          <a:p>
            <a:r>
              <a:rPr lang="en-US" altLang="zh-TW" sz="1900" dirty="0" smtClean="0">
                <a:hlinkClick r:id="rId5"/>
              </a:rPr>
              <a:t>https://affinelayer.com/pixsrv/</a:t>
            </a:r>
            <a:endParaRPr lang="en-US" altLang="zh-TW" sz="1900" dirty="0" smtClean="0"/>
          </a:p>
          <a:p>
            <a:r>
              <a:rPr lang="en-US" altLang="zh-TW" sz="1900" dirty="0" smtClean="0">
                <a:hlinkClick r:id="rId6"/>
              </a:rPr>
              <a:t>https</a:t>
            </a:r>
            <a:r>
              <a:rPr lang="en-US" altLang="zh-TW" sz="1900" dirty="0">
                <a:hlinkClick r:id="rId6"/>
              </a:rPr>
              <a:t>://</a:t>
            </a:r>
            <a:r>
              <a:rPr lang="en-US" altLang="zh-TW" sz="1900" dirty="0" smtClean="0">
                <a:hlinkClick r:id="rId6"/>
              </a:rPr>
              <a:t>blog.csdn.net/qq_21190081/article/details/78807931?fbclid=IwAR28yCucV6sovskmOKeXqSJuTrc07IBY0YkK-CLdhmk45RNusKZLb0N9Lxw</a:t>
            </a:r>
            <a:endParaRPr lang="en-US" altLang="zh-TW" sz="1900" dirty="0" smtClean="0"/>
          </a:p>
          <a:p>
            <a:r>
              <a:rPr lang="en-US" altLang="zh-TW" sz="1900" dirty="0">
                <a:hlinkClick r:id="rId7"/>
              </a:rPr>
              <a:t>https://data-sci.info/2017/05/25/cyclegan/?fbclid=IwAR0B7bft72aKtUvLsoZQ5_8rJlalUPSjtQ8NKA_qSm1_ETavla7cdnL2zQg</a:t>
            </a:r>
            <a:endParaRPr lang="en-US" altLang="zh-TW" sz="1900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42610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TM10001114[[fn=圖庫]]</Template>
  <TotalTime>175</TotalTime>
  <Words>194</Words>
  <Application>Microsoft Office PowerPoint</Application>
  <PresentationFormat>寬螢幕</PresentationFormat>
  <Paragraphs>35</Paragraphs>
  <Slides>9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新細明體</vt:lpstr>
      <vt:lpstr>Arial</vt:lpstr>
      <vt:lpstr>Calibri</vt:lpstr>
      <vt:lpstr>Gill Sans MT</vt:lpstr>
      <vt:lpstr>Gallery</vt:lpstr>
      <vt:lpstr>多媒體報告 -GAN生成對抗網路</vt:lpstr>
      <vt:lpstr>介紹</vt:lpstr>
      <vt:lpstr>影片</vt:lpstr>
      <vt:lpstr>單向GAN (A -&gt; B)</vt:lpstr>
      <vt:lpstr>單向GAN</vt:lpstr>
      <vt:lpstr>Cycle GAN</vt:lpstr>
      <vt:lpstr>影片</vt:lpstr>
      <vt:lpstr>架構限制</vt:lpstr>
      <vt:lpstr>資料來源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多媒體報告 -GAN生成對抗網路</dc:title>
  <dc:creator>繹嘉 傅</dc:creator>
  <cp:lastModifiedBy>繹嘉 傅</cp:lastModifiedBy>
  <cp:revision>22</cp:revision>
  <dcterms:created xsi:type="dcterms:W3CDTF">2019-05-06T11:30:01Z</dcterms:created>
  <dcterms:modified xsi:type="dcterms:W3CDTF">2019-05-07T07:54:28Z</dcterms:modified>
</cp:coreProperties>
</file>

<file path=docProps/thumbnail.jpeg>
</file>